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50" r:id="rId2"/>
    <p:sldId id="498" r:id="rId3"/>
    <p:sldId id="499" r:id="rId4"/>
    <p:sldId id="502" r:id="rId5"/>
    <p:sldId id="500" r:id="rId6"/>
    <p:sldId id="501" r:id="rId7"/>
    <p:sldId id="503" r:id="rId8"/>
    <p:sldId id="504" r:id="rId9"/>
  </p:sldIdLst>
  <p:sldSz cx="9906000" cy="6858000" type="A4"/>
  <p:notesSz cx="6858000" cy="9144000"/>
  <p:defaultTextStyle>
    <a:defPPr>
      <a:defRPr lang="ru-RU"/>
    </a:defPPr>
    <a:lvl1pPr marL="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8F1D"/>
    <a:srgbClr val="438923"/>
    <a:srgbClr val="1A92B3"/>
    <a:srgbClr val="016774"/>
    <a:srgbClr val="000000"/>
    <a:srgbClr val="1C8EB2"/>
    <a:srgbClr val="58A436"/>
    <a:srgbClr val="007289"/>
    <a:srgbClr val="2D9EC2"/>
    <a:srgbClr val="4DA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709" autoAdjust="0"/>
  </p:normalViewPr>
  <p:slideViewPr>
    <p:cSldViewPr>
      <p:cViewPr varScale="1">
        <p:scale>
          <a:sx n="134" d="100"/>
          <a:sy n="134" d="100"/>
        </p:scale>
        <p:origin x="-636" y="-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7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1882" y="48"/>
      </p:cViewPr>
      <p:guideLst/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Спрос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Период 1</c:v>
                </c:pt>
                <c:pt idx="1">
                  <c:v>Период 2</c:v>
                </c:pt>
                <c:pt idx="2">
                  <c:v>Период 3</c:v>
                </c:pt>
                <c:pt idx="3">
                  <c:v>Период 4</c:v>
                </c:pt>
                <c:pt idx="4">
                  <c:v>Период 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1179</c:v>
                </c:pt>
                <c:pt idx="2">
                  <c:v>2350</c:v>
                </c:pt>
                <c:pt idx="3">
                  <c:v>2935</c:v>
                </c:pt>
                <c:pt idx="4">
                  <c:v>2661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Продажи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Период 1</c:v>
                </c:pt>
                <c:pt idx="1">
                  <c:v>Период 2</c:v>
                </c:pt>
                <c:pt idx="2">
                  <c:v>Период 3</c:v>
                </c:pt>
                <c:pt idx="3">
                  <c:v>Период 4</c:v>
                </c:pt>
                <c:pt idx="4">
                  <c:v>Период 5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</c:v>
                </c:pt>
                <c:pt idx="1">
                  <c:v>1179</c:v>
                </c:pt>
                <c:pt idx="2">
                  <c:v>2350</c:v>
                </c:pt>
                <c:pt idx="3">
                  <c:v>2784</c:v>
                </c:pt>
                <c:pt idx="4">
                  <c:v>2648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51555456"/>
        <c:axId val="198583424"/>
      </c:barChart>
      <c:catAx>
        <c:axId val="15155545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98583424"/>
        <c:crosses val="autoZero"/>
        <c:auto val="1"/>
        <c:lblAlgn val="ctr"/>
        <c:lblOffset val="100"/>
        <c:noMultiLvlLbl val="0"/>
      </c:catAx>
      <c:valAx>
        <c:axId val="19858342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51555456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Станки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Период 1</c:v>
                </c:pt>
                <c:pt idx="1">
                  <c:v>Период 2</c:v>
                </c:pt>
                <c:pt idx="2">
                  <c:v>Период 3</c:v>
                </c:pt>
                <c:pt idx="3">
                  <c:v>Период 4</c:v>
                </c:pt>
                <c:pt idx="4">
                  <c:v>Период 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98.9</c:v>
                </c:pt>
                <c:pt idx="2">
                  <c:v>71.599999999999994</c:v>
                </c:pt>
                <c:pt idx="3">
                  <c:v>83.3</c:v>
                </c:pt>
                <c:pt idx="4">
                  <c:v>90.7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Сборщики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Период 1</c:v>
                </c:pt>
                <c:pt idx="1">
                  <c:v>Период 2</c:v>
                </c:pt>
                <c:pt idx="2">
                  <c:v>Период 3</c:v>
                </c:pt>
                <c:pt idx="3">
                  <c:v>Период 4</c:v>
                </c:pt>
                <c:pt idx="4">
                  <c:v>Период 5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</c:v>
                </c:pt>
                <c:pt idx="1">
                  <c:v>74.8</c:v>
                </c:pt>
                <c:pt idx="2">
                  <c:v>84.7</c:v>
                </c:pt>
                <c:pt idx="3">
                  <c:v>84.4</c:v>
                </c:pt>
                <c:pt idx="4">
                  <c:v>84.9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68017920"/>
        <c:axId val="168019456"/>
      </c:barChart>
      <c:catAx>
        <c:axId val="1680179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68019456"/>
        <c:crosses val="autoZero"/>
        <c:auto val="1"/>
        <c:lblAlgn val="ctr"/>
        <c:lblOffset val="100"/>
        <c:noMultiLvlLbl val="0"/>
      </c:catAx>
      <c:valAx>
        <c:axId val="168019456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6801792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Выручка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Период 1</c:v>
                </c:pt>
                <c:pt idx="1">
                  <c:v>Период 2</c:v>
                </c:pt>
                <c:pt idx="2">
                  <c:v>Период 3</c:v>
                </c:pt>
                <c:pt idx="3">
                  <c:v>Период 4</c:v>
                </c:pt>
                <c:pt idx="4">
                  <c:v>Период 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0</c:v>
                </c:pt>
                <c:pt idx="1">
                  <c:v>483480</c:v>
                </c:pt>
                <c:pt idx="2">
                  <c:v>941455</c:v>
                </c:pt>
                <c:pt idx="3">
                  <c:v>1170190</c:v>
                </c:pt>
                <c:pt idx="4">
                  <c:v>1267611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Прибыль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Период 1</c:v>
                </c:pt>
                <c:pt idx="1">
                  <c:v>Период 2</c:v>
                </c:pt>
                <c:pt idx="2">
                  <c:v>Период 3</c:v>
                </c:pt>
                <c:pt idx="3">
                  <c:v>Период 4</c:v>
                </c:pt>
                <c:pt idx="4">
                  <c:v>Период 5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0</c:v>
                </c:pt>
                <c:pt idx="1">
                  <c:v>-103558</c:v>
                </c:pt>
                <c:pt idx="2">
                  <c:v>108392</c:v>
                </c:pt>
                <c:pt idx="3">
                  <c:v>149254</c:v>
                </c:pt>
                <c:pt idx="4">
                  <c:v>151779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98488448"/>
        <c:axId val="198489984"/>
      </c:barChart>
      <c:catAx>
        <c:axId val="1984884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crossAx val="198489984"/>
        <c:crosses val="autoZero"/>
        <c:auto val="1"/>
        <c:lblAlgn val="ctr"/>
        <c:lblOffset val="100"/>
        <c:noMultiLvlLbl val="0"/>
      </c:catAx>
      <c:valAx>
        <c:axId val="198489984"/>
        <c:scaling>
          <c:orientation val="minMax"/>
          <c:max val="1400000"/>
          <c:min val="-2000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984884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500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Период 1</c:v>
                </c:pt>
                <c:pt idx="1">
                  <c:v>Период 2</c:v>
                </c:pt>
                <c:pt idx="2">
                  <c:v>Период 3</c:v>
                </c:pt>
                <c:pt idx="3">
                  <c:v>Период 4</c:v>
                </c:pt>
                <c:pt idx="4">
                  <c:v>Период 5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2641800</c:v>
                </c:pt>
                <c:pt idx="1">
                  <c:v>2809800</c:v>
                </c:pt>
                <c:pt idx="2">
                  <c:v>3064200</c:v>
                </c:pt>
                <c:pt idx="3">
                  <c:v>3202200</c:v>
                </c:pt>
                <c:pt idx="4">
                  <c:v>3339600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9440640"/>
        <c:axId val="199450624"/>
      </c:lineChart>
      <c:catAx>
        <c:axId val="199440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9450624"/>
        <c:crosses val="autoZero"/>
        <c:auto val="1"/>
        <c:lblAlgn val="ctr"/>
        <c:lblOffset val="100"/>
        <c:noMultiLvlLbl val="0"/>
      </c:catAx>
      <c:valAx>
        <c:axId val="199450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9440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n-lt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947E56-25AD-4C5B-812A-92B6B636941D}" type="doc">
      <dgm:prSet loTypeId="urn:microsoft.com/office/officeart/2005/8/layout/matrix1" loCatId="matrix" qsTypeId="urn:microsoft.com/office/officeart/2005/8/quickstyle/simple3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AEB53981-59DA-4A7B-85DC-7E1E1DBC2D40}">
      <dgm:prSet phldrT="[Текст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4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Инвестиционная привлекательность</a:t>
          </a:r>
        </a:p>
        <a:p>
          <a:r>
            <a:rPr lang="ru-RU" sz="17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3 339 600</a:t>
          </a:r>
          <a:endParaRPr lang="ru-RU" sz="1700" b="1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1C4DA4F-CC0F-4225-B4A8-F31946697A59}" type="parTrans" cxnId="{B3CFF859-79AE-4D3F-9474-3ACEEEF5FFE8}">
      <dgm:prSet/>
      <dgm:spPr/>
      <dgm:t>
        <a:bodyPr/>
        <a:lstStyle/>
        <a:p>
          <a:endParaRPr lang="ru-RU"/>
        </a:p>
      </dgm:t>
    </dgm:pt>
    <dgm:pt modelId="{8D335771-25E7-46A0-87E9-E372ED927F48}" type="sibTrans" cxnId="{B3CFF859-79AE-4D3F-9474-3ACEEEF5FFE8}">
      <dgm:prSet/>
      <dgm:spPr/>
      <dgm:t>
        <a:bodyPr/>
        <a:lstStyle/>
        <a:p>
          <a:endParaRPr lang="ru-RU"/>
        </a:p>
      </dgm:t>
    </dgm:pt>
    <dgm:pt modelId="{F88EF101-1B9E-40AC-8BE1-21C56FCC0EB0}">
      <dgm:prSet phldrT="[Текст]" custT="1"/>
      <dgm:spPr/>
      <dgm:t>
        <a:bodyPr/>
        <a:lstStyle/>
        <a:p>
          <a:pPr algn="ctr"/>
          <a:endParaRPr lang="ru-RU" sz="2000" b="1" dirty="0" smtClean="0">
            <a:solidFill>
              <a:schemeClr val="accent5">
                <a:lumMod val="75000"/>
              </a:schemeClr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algn="ctr"/>
          <a:r>
            <a:rPr lang="ru-RU" sz="2000" b="1" dirty="0" smtClean="0"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Размер компании:</a:t>
          </a:r>
        </a:p>
        <a:p>
          <a:pPr algn="ctr"/>
          <a:r>
            <a:rPr lang="ru-RU" sz="2000" b="1" u="none" dirty="0" smtClean="0">
              <a:solidFill>
                <a:srgbClr val="921A1D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Малая (</a:t>
          </a:r>
          <a:r>
            <a:rPr lang="ru-RU" sz="2000" b="1" u="none" dirty="0" err="1" smtClean="0">
              <a:solidFill>
                <a:srgbClr val="921A1D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Стартап</a:t>
          </a:r>
          <a:r>
            <a:rPr lang="ru-RU" sz="2000" b="1" u="none" dirty="0" smtClean="0">
              <a:solidFill>
                <a:srgbClr val="921A1D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ru-RU" sz="2000" b="1" u="none" dirty="0">
            <a:solidFill>
              <a:srgbClr val="921A1D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748B867-228E-4B7C-B45A-BBB4BB0A1F98}" type="parTrans" cxnId="{446DFFD4-2177-41B2-9E23-6FC932077070}">
      <dgm:prSet/>
      <dgm:spPr/>
      <dgm:t>
        <a:bodyPr/>
        <a:lstStyle/>
        <a:p>
          <a:endParaRPr lang="ru-RU"/>
        </a:p>
      </dgm:t>
    </dgm:pt>
    <dgm:pt modelId="{0948C21F-D231-44C6-B1B3-7CFB0B0E9072}" type="sibTrans" cxnId="{446DFFD4-2177-41B2-9E23-6FC932077070}">
      <dgm:prSet/>
      <dgm:spPr/>
      <dgm:t>
        <a:bodyPr/>
        <a:lstStyle/>
        <a:p>
          <a:endParaRPr lang="ru-RU"/>
        </a:p>
      </dgm:t>
    </dgm:pt>
    <dgm:pt modelId="{91E4FA35-1233-411D-9D12-BBE6568B9BB9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Доходность:</a:t>
          </a:r>
        </a:p>
        <a:p>
          <a:r>
            <a:rPr lang="ru-RU" sz="2000" b="1" dirty="0" smtClean="0">
              <a:solidFill>
                <a:srgbClr val="921A1D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Компания приносит прибыль</a:t>
          </a:r>
        </a:p>
        <a:p>
          <a:endParaRPr lang="ru-RU" sz="2000" dirty="0">
            <a:solidFill>
              <a:schemeClr val="accent5">
                <a:lumMod val="75000"/>
              </a:schemeClr>
            </a:solidFill>
          </a:endParaRPr>
        </a:p>
      </dgm:t>
    </dgm:pt>
    <dgm:pt modelId="{E0F510C4-B52C-41F1-9F14-D792ABA86668}" type="parTrans" cxnId="{407C53FB-768F-47A5-83D9-0BE31064ACE5}">
      <dgm:prSet/>
      <dgm:spPr/>
      <dgm:t>
        <a:bodyPr/>
        <a:lstStyle/>
        <a:p>
          <a:endParaRPr lang="ru-RU"/>
        </a:p>
      </dgm:t>
    </dgm:pt>
    <dgm:pt modelId="{E3308D94-2F89-44BE-A719-EEC47518EE38}" type="sibTrans" cxnId="{407C53FB-768F-47A5-83D9-0BE31064ACE5}">
      <dgm:prSet/>
      <dgm:spPr/>
      <dgm:t>
        <a:bodyPr/>
        <a:lstStyle/>
        <a:p>
          <a:endParaRPr lang="ru-RU"/>
        </a:p>
      </dgm:t>
    </dgm:pt>
    <dgm:pt modelId="{136DFDB3-441A-4052-93AC-F1A2E81441DE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Внешняя среда:</a:t>
          </a:r>
        </a:p>
        <a:p>
          <a:r>
            <a:rPr lang="ru-RU" sz="2000" b="1" dirty="0" smtClean="0">
              <a:solidFill>
                <a:srgbClr val="921A1D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Благоприятная, возможны рыночные колебания</a:t>
          </a:r>
        </a:p>
        <a:p>
          <a:endParaRPr lang="ru-RU" sz="2000" dirty="0">
            <a:solidFill>
              <a:schemeClr val="accent5">
                <a:lumMod val="75000"/>
              </a:schemeClr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C103C48-0939-421C-8392-3210D0B87FB7}" type="parTrans" cxnId="{94BF7DF0-5BE1-411F-91C6-6A0F5D945E40}">
      <dgm:prSet/>
      <dgm:spPr/>
      <dgm:t>
        <a:bodyPr/>
        <a:lstStyle/>
        <a:p>
          <a:endParaRPr lang="ru-RU"/>
        </a:p>
      </dgm:t>
    </dgm:pt>
    <dgm:pt modelId="{24B3D220-C1B8-4249-A6A8-8C8C7D0CFA25}" type="sibTrans" cxnId="{94BF7DF0-5BE1-411F-91C6-6A0F5D945E40}">
      <dgm:prSet/>
      <dgm:spPr/>
      <dgm:t>
        <a:bodyPr/>
        <a:lstStyle/>
        <a:p>
          <a:endParaRPr lang="ru-RU"/>
        </a:p>
      </dgm:t>
    </dgm:pt>
    <dgm:pt modelId="{EAC4AC4A-7D2A-4C76-A58C-0F18DAAAEE80}">
      <dgm:prSet phldrT="[Текст]" phldr="1"/>
      <dgm:spPr/>
      <dgm:t>
        <a:bodyPr/>
        <a:lstStyle/>
        <a:p>
          <a:endParaRPr lang="ru-RU" dirty="0"/>
        </a:p>
      </dgm:t>
    </dgm:pt>
    <dgm:pt modelId="{2609AF7C-9346-4250-B3D2-ABB29F722380}" type="parTrans" cxnId="{337120BE-59F6-456D-8F84-58DA5D7E28E3}">
      <dgm:prSet/>
      <dgm:spPr/>
      <dgm:t>
        <a:bodyPr/>
        <a:lstStyle/>
        <a:p>
          <a:endParaRPr lang="ru-RU"/>
        </a:p>
      </dgm:t>
    </dgm:pt>
    <dgm:pt modelId="{B6BAD7A2-7026-4354-A66A-991F457F4A5C}" type="sibTrans" cxnId="{337120BE-59F6-456D-8F84-58DA5D7E28E3}">
      <dgm:prSet/>
      <dgm:spPr/>
      <dgm:t>
        <a:bodyPr/>
        <a:lstStyle/>
        <a:p>
          <a:endParaRPr lang="ru-RU"/>
        </a:p>
      </dgm:t>
    </dgm:pt>
    <dgm:pt modelId="{B4ADFA2F-6DC6-46BB-ABFA-28C3F0CC1CC1}">
      <dgm:prSet phldrT="[Текст]" custT="1"/>
      <dgm:spPr/>
      <dgm:t>
        <a:bodyPr/>
        <a:lstStyle/>
        <a:p>
          <a:pPr algn="ctr"/>
          <a:endParaRPr lang="ru-RU" sz="2000" b="1" dirty="0" smtClean="0">
            <a:solidFill>
              <a:schemeClr val="accent5">
                <a:lumMod val="75000"/>
              </a:schemeClr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algn="ctr"/>
          <a:r>
            <a:rPr lang="ru-RU" sz="2000" b="1" dirty="0" smtClean="0"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Финансовое положение: </a:t>
          </a:r>
        </a:p>
        <a:p>
          <a:pPr algn="ctr"/>
          <a:r>
            <a:rPr lang="ru-RU" sz="2000" b="1" dirty="0" smtClean="0">
              <a:solidFill>
                <a:srgbClr val="921A1D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Ограниченные денежные средства</a:t>
          </a:r>
          <a:endParaRPr lang="ru-RU" sz="2000" b="1" dirty="0">
            <a:solidFill>
              <a:srgbClr val="921A1D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92F38D-FB13-4114-A99E-B192213020DA}" type="parTrans" cxnId="{FC432E1C-4362-4D6C-88E9-F329F165672D}">
      <dgm:prSet/>
      <dgm:spPr/>
      <dgm:t>
        <a:bodyPr/>
        <a:lstStyle/>
        <a:p>
          <a:endParaRPr lang="ru-RU"/>
        </a:p>
      </dgm:t>
    </dgm:pt>
    <dgm:pt modelId="{D00CC3FE-4187-4A35-9B37-67BAA813BF80}" type="sibTrans" cxnId="{FC432E1C-4362-4D6C-88E9-F329F165672D}">
      <dgm:prSet/>
      <dgm:spPr/>
      <dgm:t>
        <a:bodyPr/>
        <a:lstStyle/>
        <a:p>
          <a:endParaRPr lang="ru-RU"/>
        </a:p>
      </dgm:t>
    </dgm:pt>
    <dgm:pt modelId="{44B28642-E1CC-460B-B99E-A3BEB30C26E3}" type="pres">
      <dgm:prSet presAssocID="{7B947E56-25AD-4C5B-812A-92B6B636941D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BD1B31A-3E0A-4343-8D0E-5178AD553E88}" type="pres">
      <dgm:prSet presAssocID="{7B947E56-25AD-4C5B-812A-92B6B636941D}" presName="matrix" presStyleCnt="0"/>
      <dgm:spPr/>
    </dgm:pt>
    <dgm:pt modelId="{34E975C1-93E9-43B6-A3A4-2CFA1EA06830}" type="pres">
      <dgm:prSet presAssocID="{7B947E56-25AD-4C5B-812A-92B6B636941D}" presName="tile1" presStyleLbl="node1" presStyleIdx="0" presStyleCnt="4" custLinFactNeighborX="-2565" custLinFactNeighborY="-1263"/>
      <dgm:spPr/>
      <dgm:t>
        <a:bodyPr/>
        <a:lstStyle/>
        <a:p>
          <a:endParaRPr lang="ru-RU"/>
        </a:p>
      </dgm:t>
    </dgm:pt>
    <dgm:pt modelId="{E62660AA-01A1-4A63-9D90-A785509CA371}" type="pres">
      <dgm:prSet presAssocID="{7B947E56-25AD-4C5B-812A-92B6B636941D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182111-2860-4B8A-B0BB-61C24655C14F}" type="pres">
      <dgm:prSet presAssocID="{7B947E56-25AD-4C5B-812A-92B6B636941D}" presName="tile2" presStyleLbl="node1" presStyleIdx="1" presStyleCnt="4" custLinFactNeighborX="24367" custLinFactNeighborY="-2705"/>
      <dgm:spPr/>
      <dgm:t>
        <a:bodyPr/>
        <a:lstStyle/>
        <a:p>
          <a:endParaRPr lang="ru-RU"/>
        </a:p>
      </dgm:t>
    </dgm:pt>
    <dgm:pt modelId="{08A7C29F-234D-415D-B88C-85C327E77532}" type="pres">
      <dgm:prSet presAssocID="{7B947E56-25AD-4C5B-812A-92B6B636941D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645078-9C65-4A6B-801B-B4A72190D461}" type="pres">
      <dgm:prSet presAssocID="{7B947E56-25AD-4C5B-812A-92B6B636941D}" presName="tile3" presStyleLbl="node1" presStyleIdx="2" presStyleCnt="4" custLinFactNeighborY="8888"/>
      <dgm:spPr/>
      <dgm:t>
        <a:bodyPr/>
        <a:lstStyle/>
        <a:p>
          <a:endParaRPr lang="ru-RU"/>
        </a:p>
      </dgm:t>
    </dgm:pt>
    <dgm:pt modelId="{DC3C52D2-7AFA-4CDA-9A2A-99A56AEEAA32}" type="pres">
      <dgm:prSet presAssocID="{7B947E56-25AD-4C5B-812A-92B6B636941D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939F21-D066-4DF6-8BE9-DE5D6F17ABC8}" type="pres">
      <dgm:prSet presAssocID="{7B947E56-25AD-4C5B-812A-92B6B636941D}" presName="tile4" presStyleLbl="node1" presStyleIdx="3" presStyleCnt="4" custLinFactNeighborX="-1" custLinFactNeighborY="7413"/>
      <dgm:spPr/>
      <dgm:t>
        <a:bodyPr/>
        <a:lstStyle/>
        <a:p>
          <a:endParaRPr lang="ru-RU"/>
        </a:p>
      </dgm:t>
    </dgm:pt>
    <dgm:pt modelId="{C2AB2DDA-C40A-4AA9-AFA7-4BF71A43198A}" type="pres">
      <dgm:prSet presAssocID="{7B947E56-25AD-4C5B-812A-92B6B636941D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0C8C54-C941-4BC0-AFCF-5118081049ED}" type="pres">
      <dgm:prSet presAssocID="{7B947E56-25AD-4C5B-812A-92B6B636941D}" presName="centerTile" presStyleLbl="fgShp" presStyleIdx="0" presStyleCnt="1" custScaleX="92549" custScaleY="84970" custLinFactNeighborX="-303" custLinFactNeighborY="-1131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94BF7DF0-5BE1-411F-91C6-6A0F5D945E40}" srcId="{AEB53981-59DA-4A7B-85DC-7E1E1DBC2D40}" destId="{136DFDB3-441A-4052-93AC-F1A2E81441DE}" srcOrd="3" destOrd="0" parTransId="{EC103C48-0939-421C-8392-3210D0B87FB7}" sibTransId="{24B3D220-C1B8-4249-A6A8-8C8C7D0CFA25}"/>
    <dgm:cxn modelId="{63CE709A-7034-4E92-8A2D-9FD82899F164}" type="presOf" srcId="{136DFDB3-441A-4052-93AC-F1A2E81441DE}" destId="{80939F21-D066-4DF6-8BE9-DE5D6F17ABC8}" srcOrd="0" destOrd="0" presId="urn:microsoft.com/office/officeart/2005/8/layout/matrix1"/>
    <dgm:cxn modelId="{76658458-C4EA-438A-8593-B2C2B0DBF382}" type="presOf" srcId="{B4ADFA2F-6DC6-46BB-ABFA-28C3F0CC1CC1}" destId="{08A7C29F-234D-415D-B88C-85C327E77532}" srcOrd="1" destOrd="0" presId="urn:microsoft.com/office/officeart/2005/8/layout/matrix1"/>
    <dgm:cxn modelId="{B3CFF859-79AE-4D3F-9474-3ACEEEF5FFE8}" srcId="{7B947E56-25AD-4C5B-812A-92B6B636941D}" destId="{AEB53981-59DA-4A7B-85DC-7E1E1DBC2D40}" srcOrd="0" destOrd="0" parTransId="{71C4DA4F-CC0F-4225-B4A8-F31946697A59}" sibTransId="{8D335771-25E7-46A0-87E9-E372ED927F48}"/>
    <dgm:cxn modelId="{82B849D6-5044-4D68-A88A-D52076E6F146}" type="presOf" srcId="{B4ADFA2F-6DC6-46BB-ABFA-28C3F0CC1CC1}" destId="{BD182111-2860-4B8A-B0BB-61C24655C14F}" srcOrd="0" destOrd="0" presId="urn:microsoft.com/office/officeart/2005/8/layout/matrix1"/>
    <dgm:cxn modelId="{446DFFD4-2177-41B2-9E23-6FC932077070}" srcId="{AEB53981-59DA-4A7B-85DC-7E1E1DBC2D40}" destId="{F88EF101-1B9E-40AC-8BE1-21C56FCC0EB0}" srcOrd="0" destOrd="0" parTransId="{E748B867-228E-4B7C-B45A-BBB4BB0A1F98}" sibTransId="{0948C21F-D231-44C6-B1B3-7CFB0B0E9072}"/>
    <dgm:cxn modelId="{46A0DFDA-F374-4ECC-854A-32BD05CB3E19}" type="presOf" srcId="{136DFDB3-441A-4052-93AC-F1A2E81441DE}" destId="{C2AB2DDA-C40A-4AA9-AFA7-4BF71A43198A}" srcOrd="1" destOrd="0" presId="urn:microsoft.com/office/officeart/2005/8/layout/matrix1"/>
    <dgm:cxn modelId="{407C53FB-768F-47A5-83D9-0BE31064ACE5}" srcId="{AEB53981-59DA-4A7B-85DC-7E1E1DBC2D40}" destId="{91E4FA35-1233-411D-9D12-BBE6568B9BB9}" srcOrd="2" destOrd="0" parTransId="{E0F510C4-B52C-41F1-9F14-D792ABA86668}" sibTransId="{E3308D94-2F89-44BE-A719-EEC47518EE38}"/>
    <dgm:cxn modelId="{195DE612-815D-4C5C-91D8-FA1F01AB4C71}" type="presOf" srcId="{AEB53981-59DA-4A7B-85DC-7E1E1DBC2D40}" destId="{5E0C8C54-C941-4BC0-AFCF-5118081049ED}" srcOrd="0" destOrd="0" presId="urn:microsoft.com/office/officeart/2005/8/layout/matrix1"/>
    <dgm:cxn modelId="{F6C5DFC3-F72B-42A8-A62E-4BB937EDB121}" type="presOf" srcId="{F88EF101-1B9E-40AC-8BE1-21C56FCC0EB0}" destId="{E62660AA-01A1-4A63-9D90-A785509CA371}" srcOrd="1" destOrd="0" presId="urn:microsoft.com/office/officeart/2005/8/layout/matrix1"/>
    <dgm:cxn modelId="{0D6E3B75-4B24-42E0-93E4-F5E485E7A97C}" type="presOf" srcId="{7B947E56-25AD-4C5B-812A-92B6B636941D}" destId="{44B28642-E1CC-460B-B99E-A3BEB30C26E3}" srcOrd="0" destOrd="0" presId="urn:microsoft.com/office/officeart/2005/8/layout/matrix1"/>
    <dgm:cxn modelId="{E10057A1-2E8F-417F-AAFE-8A3282B3DB26}" type="presOf" srcId="{91E4FA35-1233-411D-9D12-BBE6568B9BB9}" destId="{DC3C52D2-7AFA-4CDA-9A2A-99A56AEEAA32}" srcOrd="1" destOrd="0" presId="urn:microsoft.com/office/officeart/2005/8/layout/matrix1"/>
    <dgm:cxn modelId="{E30F54C5-0E14-44AF-9C2D-2504DD543D1C}" type="presOf" srcId="{91E4FA35-1233-411D-9D12-BBE6568B9BB9}" destId="{65645078-9C65-4A6B-801B-B4A72190D461}" srcOrd="0" destOrd="0" presId="urn:microsoft.com/office/officeart/2005/8/layout/matrix1"/>
    <dgm:cxn modelId="{FC432E1C-4362-4D6C-88E9-F329F165672D}" srcId="{AEB53981-59DA-4A7B-85DC-7E1E1DBC2D40}" destId="{B4ADFA2F-6DC6-46BB-ABFA-28C3F0CC1CC1}" srcOrd="1" destOrd="0" parTransId="{9D92F38D-FB13-4114-A99E-B192213020DA}" sibTransId="{D00CC3FE-4187-4A35-9B37-67BAA813BF80}"/>
    <dgm:cxn modelId="{337120BE-59F6-456D-8F84-58DA5D7E28E3}" srcId="{AEB53981-59DA-4A7B-85DC-7E1E1DBC2D40}" destId="{EAC4AC4A-7D2A-4C76-A58C-0F18DAAAEE80}" srcOrd="4" destOrd="0" parTransId="{2609AF7C-9346-4250-B3D2-ABB29F722380}" sibTransId="{B6BAD7A2-7026-4354-A66A-991F457F4A5C}"/>
    <dgm:cxn modelId="{8966C8B8-5083-4C23-83A5-491077E801E1}" type="presOf" srcId="{F88EF101-1B9E-40AC-8BE1-21C56FCC0EB0}" destId="{34E975C1-93E9-43B6-A3A4-2CFA1EA06830}" srcOrd="0" destOrd="0" presId="urn:microsoft.com/office/officeart/2005/8/layout/matrix1"/>
    <dgm:cxn modelId="{5C033D4A-FC9F-4B92-92A1-AC08DF74EAEB}" type="presParOf" srcId="{44B28642-E1CC-460B-B99E-A3BEB30C26E3}" destId="{2BD1B31A-3E0A-4343-8D0E-5178AD553E88}" srcOrd="0" destOrd="0" presId="urn:microsoft.com/office/officeart/2005/8/layout/matrix1"/>
    <dgm:cxn modelId="{1D048A76-9241-4A8D-83E0-EAD3A0EEA408}" type="presParOf" srcId="{2BD1B31A-3E0A-4343-8D0E-5178AD553E88}" destId="{34E975C1-93E9-43B6-A3A4-2CFA1EA06830}" srcOrd="0" destOrd="0" presId="urn:microsoft.com/office/officeart/2005/8/layout/matrix1"/>
    <dgm:cxn modelId="{FA559303-0AC8-4BF6-A499-C9E05978D2F6}" type="presParOf" srcId="{2BD1B31A-3E0A-4343-8D0E-5178AD553E88}" destId="{E62660AA-01A1-4A63-9D90-A785509CA371}" srcOrd="1" destOrd="0" presId="urn:microsoft.com/office/officeart/2005/8/layout/matrix1"/>
    <dgm:cxn modelId="{0C12FFD7-276D-49F6-9B98-91DA8F3EA148}" type="presParOf" srcId="{2BD1B31A-3E0A-4343-8D0E-5178AD553E88}" destId="{BD182111-2860-4B8A-B0BB-61C24655C14F}" srcOrd="2" destOrd="0" presId="urn:microsoft.com/office/officeart/2005/8/layout/matrix1"/>
    <dgm:cxn modelId="{D3A41B49-1CE0-4CA0-8B79-38A8BDF73C47}" type="presParOf" srcId="{2BD1B31A-3E0A-4343-8D0E-5178AD553E88}" destId="{08A7C29F-234D-415D-B88C-85C327E77532}" srcOrd="3" destOrd="0" presId="urn:microsoft.com/office/officeart/2005/8/layout/matrix1"/>
    <dgm:cxn modelId="{03605D6D-75CE-4C85-B34D-4958987DFA80}" type="presParOf" srcId="{2BD1B31A-3E0A-4343-8D0E-5178AD553E88}" destId="{65645078-9C65-4A6B-801B-B4A72190D461}" srcOrd="4" destOrd="0" presId="urn:microsoft.com/office/officeart/2005/8/layout/matrix1"/>
    <dgm:cxn modelId="{24711EDC-412E-4529-8ADF-C035AED39BE8}" type="presParOf" srcId="{2BD1B31A-3E0A-4343-8D0E-5178AD553E88}" destId="{DC3C52D2-7AFA-4CDA-9A2A-99A56AEEAA32}" srcOrd="5" destOrd="0" presId="urn:microsoft.com/office/officeart/2005/8/layout/matrix1"/>
    <dgm:cxn modelId="{84C0F883-DA14-4634-8C1B-AD13F9C9C6F3}" type="presParOf" srcId="{2BD1B31A-3E0A-4343-8D0E-5178AD553E88}" destId="{80939F21-D066-4DF6-8BE9-DE5D6F17ABC8}" srcOrd="6" destOrd="0" presId="urn:microsoft.com/office/officeart/2005/8/layout/matrix1"/>
    <dgm:cxn modelId="{ED43A4F4-CBCC-418C-8517-01B00FDD21F9}" type="presParOf" srcId="{2BD1B31A-3E0A-4343-8D0E-5178AD553E88}" destId="{C2AB2DDA-C40A-4AA9-AFA7-4BF71A43198A}" srcOrd="7" destOrd="0" presId="urn:microsoft.com/office/officeart/2005/8/layout/matrix1"/>
    <dgm:cxn modelId="{3F5A0A46-A74D-466A-9E7B-70FBB6817FCF}" type="presParOf" srcId="{44B28642-E1CC-460B-B99E-A3BEB30C26E3}" destId="{5E0C8C54-C941-4BC0-AFCF-5118081049ED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975C1-93E9-43B6-A3A4-2CFA1EA06830}">
      <dsp:nvSpPr>
        <dsp:cNvPr id="0" name=""/>
        <dsp:cNvSpPr/>
      </dsp:nvSpPr>
      <dsp:spPr>
        <a:xfrm rot="16200000">
          <a:off x="956837" y="-956837"/>
          <a:ext cx="1656184" cy="3569859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accent5">
                <a:lumMod val="75000"/>
              </a:schemeClr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Размер компании: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u="none" kern="1200" dirty="0" smtClean="0">
              <a:solidFill>
                <a:srgbClr val="921A1D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Малая (</a:t>
          </a:r>
          <a:r>
            <a:rPr lang="ru-RU" sz="2000" b="1" u="none" kern="1200" dirty="0" err="1" smtClean="0">
              <a:solidFill>
                <a:srgbClr val="921A1D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Стартап</a:t>
          </a:r>
          <a:r>
            <a:rPr lang="ru-RU" sz="2000" b="1" u="none" kern="1200" dirty="0" smtClean="0">
              <a:solidFill>
                <a:srgbClr val="921A1D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)</a:t>
          </a:r>
          <a:endParaRPr lang="ru-RU" sz="2000" b="1" u="none" kern="1200" dirty="0">
            <a:solidFill>
              <a:srgbClr val="921A1D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5400000">
        <a:off x="0" y="0"/>
        <a:ext cx="3569859" cy="1242138"/>
      </dsp:txXfrm>
    </dsp:sp>
    <dsp:sp modelId="{BD182111-2860-4B8A-B0BB-61C24655C14F}">
      <dsp:nvSpPr>
        <dsp:cNvPr id="0" name=""/>
        <dsp:cNvSpPr/>
      </dsp:nvSpPr>
      <dsp:spPr>
        <a:xfrm>
          <a:off x="3569859" y="0"/>
          <a:ext cx="3569859" cy="1656184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 smtClean="0">
            <a:solidFill>
              <a:schemeClr val="accent5">
                <a:lumMod val="75000"/>
              </a:schemeClr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Финансовое положение: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921A1D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Ограниченные денежные средства</a:t>
          </a:r>
          <a:endParaRPr lang="ru-RU" sz="2000" b="1" kern="1200" dirty="0">
            <a:solidFill>
              <a:srgbClr val="921A1D"/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569859" y="0"/>
        <a:ext cx="3569859" cy="1242138"/>
      </dsp:txXfrm>
    </dsp:sp>
    <dsp:sp modelId="{65645078-9C65-4A6B-801B-B4A72190D461}">
      <dsp:nvSpPr>
        <dsp:cNvPr id="0" name=""/>
        <dsp:cNvSpPr/>
      </dsp:nvSpPr>
      <dsp:spPr>
        <a:xfrm rot="10800000">
          <a:off x="0" y="1656184"/>
          <a:ext cx="3569859" cy="1656184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Доходность: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921A1D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Компания приносит прибыль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solidFill>
              <a:schemeClr val="accent5">
                <a:lumMod val="75000"/>
              </a:schemeClr>
            </a:solidFill>
          </a:endParaRPr>
        </a:p>
      </dsp:txBody>
      <dsp:txXfrm rot="10800000">
        <a:off x="0" y="2070229"/>
        <a:ext cx="3569859" cy="1242138"/>
      </dsp:txXfrm>
    </dsp:sp>
    <dsp:sp modelId="{80939F21-D066-4DF6-8BE9-DE5D6F17ABC8}">
      <dsp:nvSpPr>
        <dsp:cNvPr id="0" name=""/>
        <dsp:cNvSpPr/>
      </dsp:nvSpPr>
      <dsp:spPr>
        <a:xfrm rot="5400000">
          <a:off x="4526660" y="699346"/>
          <a:ext cx="1656184" cy="3569859"/>
        </a:xfrm>
        <a:prstGeom prst="round1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accent5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Внешняя среда: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921A1D"/>
              </a:solidFill>
              <a:effectLst/>
              <a:latin typeface="Arial" panose="020B0604020202020204" pitchFamily="34" charset="0"/>
              <a:cs typeface="Arial" panose="020B0604020202020204" pitchFamily="34" charset="0"/>
            </a:rPr>
            <a:t>Благоприятная, возможны рыночные колебания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>
            <a:solidFill>
              <a:schemeClr val="accent5">
                <a:lumMod val="75000"/>
              </a:schemeClr>
            </a:solidFill>
            <a:effectLst/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5400000">
        <a:off x="3569823" y="2070229"/>
        <a:ext cx="3569859" cy="1242138"/>
      </dsp:txXfrm>
    </dsp:sp>
    <dsp:sp modelId="{5E0C8C54-C941-4BC0-AFCF-5118081049ED}">
      <dsp:nvSpPr>
        <dsp:cNvPr id="0" name=""/>
        <dsp:cNvSpPr/>
      </dsp:nvSpPr>
      <dsp:spPr>
        <a:xfrm>
          <a:off x="2572208" y="1210670"/>
          <a:ext cx="1982321" cy="703629"/>
        </a:xfrm>
        <a:prstGeom prst="roundRect">
          <a:avLst/>
        </a:prstGeom>
        <a:solidFill>
          <a:schemeClr val="lt1"/>
        </a:solidFill>
        <a:ln w="25400" cap="flat" cmpd="sng" algn="ctr">
          <a:solidFill>
            <a:schemeClr val="accent1"/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Инвестиционная привлекательность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3 339 600</a:t>
          </a:r>
          <a:endParaRPr lang="ru-RU" sz="1700" b="1" kern="12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06556" y="1245018"/>
        <a:ext cx="1913625" cy="634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E1189-524E-4F6E-BF47-D23E5D86E491}" type="datetimeFigureOut">
              <a:rPr lang="ru-RU" smtClean="0"/>
              <a:t>02.12.2016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1C590-4C6A-44EC-888A-B66E8826398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997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E821A8-72CC-4C45-B9D4-300E7D00BDFA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8219C-066B-476C-A593-49BCFAD617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98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7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6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14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92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70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9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28" algn="l" defTabSz="91435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8219C-066B-476C-A593-49BCFAD61759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9659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8219C-066B-476C-A593-49BCFAD61759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965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8219C-066B-476C-A593-49BCFAD61759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965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8219C-066B-476C-A593-49BCFAD61759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965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8219C-066B-476C-A593-49BCFAD61759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965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8219C-066B-476C-A593-49BCFAD61759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965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8219C-066B-476C-A593-49BCFAD61759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9659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8219C-066B-476C-A593-49BCFAD61759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996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1C21-4B31-4E88-93A0-4E1BDDDECEF9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FFB2-9362-49DC-9E61-F5ED18A154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465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1C21-4B31-4E88-93A0-4E1BDDDECEF9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FFB2-9362-49DC-9E61-F5ED18A154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736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1C21-4B31-4E88-93A0-4E1BDDDECEF9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FFB2-9362-49DC-9E61-F5ED18A154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8680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1C21-4B31-4E88-93A0-4E1BDDDECEF9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FFB2-9362-49DC-9E61-F5ED18A154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0746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екст+Рисун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11"/>
          <p:cNvSpPr txBox="1">
            <a:spLocks/>
          </p:cNvSpPr>
          <p:nvPr userDrawn="1"/>
        </p:nvSpPr>
        <p:spPr>
          <a:xfrm>
            <a:off x="9400381" y="6437314"/>
            <a:ext cx="270008" cy="179387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fld id="{7AB1BC89-2079-464A-8B4B-3699D891D12A}" type="slidenum">
              <a:rPr lang="ru-RU" altLang="ru-RU" sz="1000">
                <a:solidFill>
                  <a:srgbClr val="898989"/>
                </a:solidFill>
              </a:rPr>
              <a:pPr algn="ctr" eaLnBrk="1" hangingPunct="1"/>
              <a:t>‹#›</a:t>
            </a:fld>
            <a:endParaRPr lang="ru-RU" altLang="ru-RU" sz="1000">
              <a:solidFill>
                <a:srgbClr val="898989"/>
              </a:solidFill>
            </a:endParaRPr>
          </a:p>
        </p:txBody>
      </p:sp>
      <p:pic>
        <p:nvPicPr>
          <p:cNvPr id="7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65" t="32718" r="17928" b="37209"/>
          <a:stretch>
            <a:fillRect/>
          </a:stretch>
        </p:blipFill>
        <p:spPr bwMode="auto">
          <a:xfrm>
            <a:off x="7646194" y="6427789"/>
            <a:ext cx="1492779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316" y="1392239"/>
            <a:ext cx="9608476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Рисунок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29" y="1522414"/>
            <a:ext cx="19433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584728" y="543176"/>
            <a:ext cx="8736544" cy="900000"/>
          </a:xfrm>
        </p:spPr>
        <p:txBody>
          <a:bodyPr lIns="0" tIns="0" rIns="0" bIns="198000" anchor="b">
            <a:noAutofit/>
          </a:bodyPr>
          <a:lstStyle>
            <a:lvl1pPr marL="0" indent="0">
              <a:buFontTx/>
              <a:buNone/>
              <a:defRPr sz="3200" b="0" baseline="0">
                <a:solidFill>
                  <a:srgbClr val="E3061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5"/>
          </p:nvPr>
        </p:nvSpPr>
        <p:spPr>
          <a:xfrm>
            <a:off x="584730" y="1983176"/>
            <a:ext cx="4378590" cy="4335074"/>
          </a:xfrm>
        </p:spPr>
        <p:txBody>
          <a:bodyPr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Рисунок 4"/>
          <p:cNvSpPr>
            <a:spLocks noGrp="1"/>
          </p:cNvSpPr>
          <p:nvPr>
            <p:ph type="pic" sz="quarter" idx="16"/>
          </p:nvPr>
        </p:nvSpPr>
        <p:spPr>
          <a:xfrm>
            <a:off x="5159700" y="1983600"/>
            <a:ext cx="4165200" cy="4334400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7662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0"/>
            <a:ext cx="9906000" cy="1231643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  <a:lumMod val="90000"/>
                  <a:lumOff val="10000"/>
                </a:schemeClr>
              </a:gs>
              <a:gs pos="50000">
                <a:schemeClr val="accent1">
                  <a:shade val="67500"/>
                  <a:satMod val="115000"/>
                  <a:lumMod val="95000"/>
                  <a:lumOff val="5000"/>
                </a:schemeClr>
              </a:gs>
              <a:gs pos="100000">
                <a:schemeClr val="accent1">
                  <a:shade val="100000"/>
                  <a:satMod val="115000"/>
                  <a:lumMod val="90000"/>
                  <a:lumOff val="10000"/>
                </a:scheme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0" y="1231643"/>
            <a:ext cx="9906000" cy="172358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26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270" t="51439" r="34958" b="26722"/>
          <a:stretch/>
        </p:blipFill>
        <p:spPr>
          <a:xfrm>
            <a:off x="8646000" y="-1"/>
            <a:ext cx="1260000" cy="1224001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43643"/>
            <a:ext cx="8552700" cy="1188000"/>
          </a:xfrm>
        </p:spPr>
        <p:txBody>
          <a:bodyPr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541834"/>
            <a:ext cx="8915400" cy="4722166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spcBef>
                <a:spcPts val="1800"/>
              </a:spcBef>
              <a:defRPr sz="1800"/>
            </a:lvl2pPr>
            <a:lvl3pPr>
              <a:spcBef>
                <a:spcPts val="1800"/>
              </a:spcBef>
              <a:defRPr sz="1800"/>
            </a:lvl3pPr>
            <a:lvl4pPr>
              <a:spcBef>
                <a:spcPts val="1800"/>
              </a:spcBef>
              <a:defRPr sz="1800"/>
            </a:lvl4pPr>
            <a:lvl5pPr>
              <a:spcBef>
                <a:spcPts val="1800"/>
              </a:spcBef>
              <a:defRPr sz="18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1C21-4B31-4E88-93A0-4E1BDDDECEF9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FFB2-9362-49DC-9E61-F5ED18A154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353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922115"/>
          </a:xfrm>
        </p:spPr>
        <p:txBody>
          <a:bodyPr anchor="ctr" anchorCtr="0">
            <a:normAutofit/>
          </a:bodyPr>
          <a:lstStyle>
            <a:lvl1pPr algn="l">
              <a:defRPr sz="3200" b="0">
                <a:solidFill>
                  <a:schemeClr val="accent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1541834"/>
            <a:ext cx="8915400" cy="4722166"/>
          </a:xfrm>
        </p:spPr>
        <p:txBody>
          <a:bodyPr>
            <a:normAutofit/>
          </a:bodyPr>
          <a:lstStyle>
            <a:lvl1pPr>
              <a:spcBef>
                <a:spcPts val="1800"/>
              </a:spcBef>
              <a:defRPr sz="1800"/>
            </a:lvl1pPr>
            <a:lvl2pPr>
              <a:spcBef>
                <a:spcPts val="1800"/>
              </a:spcBef>
              <a:defRPr sz="1800"/>
            </a:lvl2pPr>
            <a:lvl3pPr>
              <a:spcBef>
                <a:spcPts val="1800"/>
              </a:spcBef>
              <a:defRPr sz="1800"/>
            </a:lvl3pPr>
            <a:lvl4pPr>
              <a:spcBef>
                <a:spcPts val="1800"/>
              </a:spcBef>
              <a:defRPr sz="1800"/>
            </a:lvl4pPr>
            <a:lvl5pPr>
              <a:spcBef>
                <a:spcPts val="1800"/>
              </a:spcBef>
              <a:defRPr sz="18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1C21-4B31-4E88-93A0-4E1BDDDECEF9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FFB2-9362-49DC-9E61-F5ED18A154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6372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6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1C21-4B31-4E88-93A0-4E1BDDDECEF9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FFB2-9362-49DC-9E61-F5ED18A154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582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1C21-4B31-4E88-93A0-4E1BDDDECEF9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FFB2-9362-49DC-9E61-F5ED18A154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349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1C21-4B31-4E88-93A0-4E1BDDDECEF9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FFB2-9362-49DC-9E61-F5ED18A154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318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1C21-4B31-4E88-93A0-4E1BDDDECEF9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FFB2-9362-49DC-9E61-F5ED18A154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329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1C21-4B31-4E88-93A0-4E1BDDDECEF9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FFB2-9362-49DC-9E61-F5ED18A154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666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2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2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D1C21-4B31-4E88-93A0-4E1BDDDECEF9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4FFB2-9362-49DC-9E61-F5ED18A154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776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D1C21-4B31-4E88-93A0-4E1BDDDECEF9}" type="datetimeFigureOut">
              <a:rPr lang="ru-RU" smtClean="0"/>
              <a:pPr/>
              <a:t>02.12.2016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4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4FFB2-9362-49DC-9E61-F5ED18A1547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2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6714000"/>
            <a:ext cx="9906000" cy="144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876381"/>
              </p:ext>
            </p:extLst>
          </p:nvPr>
        </p:nvGraphicFramePr>
        <p:xfrm>
          <a:off x="1443000" y="1629000"/>
          <a:ext cx="7139718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26794" y="5431432"/>
            <a:ext cx="907256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800" dirty="0" smtClean="0">
                <a:solidFill>
                  <a:srgbClr val="404040"/>
                </a:solidFill>
                <a:latin typeface="DaxlineCyrSC-Regular (Основной текст)"/>
              </a:rPr>
              <a:t>Ограниченные производственные площади, высокая ставка заработной платы, очень незначительная доля рынка и слабые маркетинговые вложения.</a:t>
            </a:r>
            <a:endParaRPr kumimoji="0" lang="ru-RU" altLang="ru-RU" sz="1800" dirty="0">
              <a:solidFill>
                <a:srgbClr val="404040"/>
              </a:solidFill>
              <a:latin typeface="DaxlineCyrSC-Regular (Основной текст)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kumimoji="0" lang="ru-RU" altLang="ru-RU" sz="1800" b="1" dirty="0">
                <a:solidFill>
                  <a:srgbClr val="921A1D"/>
                </a:solidFill>
                <a:latin typeface="DaxlineCyrSC-Regular (Основной текст)"/>
              </a:rPr>
              <a:t>Цель:</a:t>
            </a:r>
            <a:r>
              <a:rPr kumimoji="0" lang="ru-RU" altLang="ru-RU" sz="1800" dirty="0">
                <a:solidFill>
                  <a:srgbClr val="404040"/>
                </a:solidFill>
                <a:latin typeface="DaxlineCyrSC-Regular (Основной текст)"/>
              </a:rPr>
              <a:t> </a:t>
            </a:r>
            <a:r>
              <a:rPr kumimoji="0" lang="ru-RU" altLang="ru-RU" sz="1800" dirty="0" smtClean="0">
                <a:solidFill>
                  <a:srgbClr val="404040"/>
                </a:solidFill>
                <a:latin typeface="DaxlineCyrSC-Regular (Основной текст)"/>
              </a:rPr>
              <a:t>развитие и расширение компании: увеличение доли рынка и создание имиджа.</a:t>
            </a:r>
            <a:endParaRPr kumimoji="0" lang="ru-RU" altLang="ru-RU" sz="1800" dirty="0">
              <a:solidFill>
                <a:srgbClr val="404040"/>
              </a:solidFill>
              <a:latin typeface="DaxlineCyrSC-Regular (Основной текст)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ru-RU" altLang="ru-RU" sz="1800" dirty="0">
              <a:latin typeface="DaxlineCyrSC-Regular (Основной текст)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26794" y="4996160"/>
            <a:ext cx="4481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ru-RU" altLang="ru-RU" sz="2000" b="1" dirty="0">
                <a:solidFill>
                  <a:srgbClr val="921A1D"/>
                </a:solidFill>
                <a:latin typeface="DaxlineCyrSC-Regular (Основной текст)"/>
              </a:rPr>
              <a:t>Особенность сценария </a:t>
            </a:r>
            <a:r>
              <a:rPr kumimoji="0" lang="ru-RU" altLang="ru-RU" sz="2800" b="1" dirty="0">
                <a:solidFill>
                  <a:srgbClr val="921A1D"/>
                </a:solidFill>
                <a:latin typeface="DaxlineCyrSC-Regular (Основной текст)"/>
              </a:rPr>
              <a:t>: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 bwMode="auto">
          <a:xfrm>
            <a:off x="1556051" y="378655"/>
            <a:ext cx="6795000" cy="46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altLang="ru-RU" sz="2500" b="1" dirty="0" smtClean="0">
                <a:ln w="1905"/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КОМПАНИЯ</a:t>
            </a:r>
            <a:endParaRPr lang="pt-PT" altLang="ru-RU" sz="2500" b="1" dirty="0" smtClean="0">
              <a:ln w="1905"/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69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6714000"/>
            <a:ext cx="9906000" cy="144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634165" y="1539000"/>
            <a:ext cx="8637669" cy="493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200" dirty="0">
                <a:solidFill>
                  <a:srgbClr val="404040"/>
                </a:solidFill>
                <a:latin typeface="DaxlineCyrSC-Regular (Основной текст)"/>
              </a:rPr>
              <a:t>Не удовлетворен спрос (долги по поставкам</a:t>
            </a:r>
            <a:r>
              <a:rPr kumimoji="0" lang="ru-RU" altLang="ru-RU" sz="2200" dirty="0" smtClean="0">
                <a:solidFill>
                  <a:srgbClr val="404040"/>
                </a:solidFill>
                <a:latin typeface="DaxlineCyrSC-Regular (Основной текст)"/>
              </a:rPr>
              <a:t>) </a:t>
            </a:r>
            <a:r>
              <a:rPr kumimoji="0" lang="ru-RU" altLang="ru-RU" sz="2200" dirty="0" smtClean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 </a:t>
            </a:r>
            <a:r>
              <a:rPr kumimoji="0" lang="ru-RU" altLang="ru-RU" sz="2200" dirty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упущенные продажи, снижение имиджа;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200" dirty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Сезонность спроса (4 и 2 кварталы - повышение спроса);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200" dirty="0" smtClean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Формирующиеся рынки, компания только начинает осуществлять на них свою деятельность;</a:t>
            </a:r>
            <a:endParaRPr kumimoji="0" lang="ru-RU" altLang="ru-RU" sz="2200" dirty="0">
              <a:solidFill>
                <a:srgbClr val="404040"/>
              </a:solidFill>
              <a:latin typeface="DaxlineCyrSC-Regular (Основной текст)"/>
              <a:sym typeface="Wingdings" pitchFamily="2" charset="2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200" dirty="0" smtClean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Очень низкие рекламные вложения, практически не создан имидж компании;</a:t>
            </a:r>
            <a:endParaRPr kumimoji="0" lang="ru-RU" altLang="ru-RU" sz="2200" dirty="0">
              <a:solidFill>
                <a:srgbClr val="404040"/>
              </a:solidFill>
              <a:latin typeface="DaxlineCyrSC-Regular (Основной текст)"/>
              <a:sym typeface="Wingdings" pitchFamily="2" charset="2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200" dirty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Большие </a:t>
            </a:r>
            <a:r>
              <a:rPr kumimoji="0" lang="ru-RU" altLang="ru-RU" sz="2200" dirty="0" smtClean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разработка </a:t>
            </a:r>
            <a:r>
              <a:rPr kumimoji="0" lang="ru-RU" altLang="ru-RU" sz="2200" dirty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по </a:t>
            </a:r>
            <a:r>
              <a:rPr kumimoji="0" lang="ru-RU" altLang="ru-RU" sz="2200" dirty="0" smtClean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1 продукту;</a:t>
            </a:r>
            <a:endParaRPr kumimoji="0" lang="ru-RU" altLang="ru-RU" sz="2200" dirty="0">
              <a:solidFill>
                <a:srgbClr val="404040"/>
              </a:solidFill>
              <a:latin typeface="DaxlineCyrSC-Regular (Основной текст)"/>
              <a:sym typeface="Wingdings" pitchFamily="2" charset="2"/>
            </a:endParaRPr>
          </a:p>
          <a:p>
            <a:pPr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200" dirty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Небольшое количество агентов и </a:t>
            </a:r>
            <a:r>
              <a:rPr kumimoji="0" lang="ru-RU" altLang="ru-RU" sz="2200" dirty="0" smtClean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дистрибьюторов;</a:t>
            </a:r>
            <a:endParaRPr kumimoji="0" lang="ru-RU" altLang="ru-RU" sz="2200" dirty="0">
              <a:solidFill>
                <a:srgbClr val="404040"/>
              </a:solidFill>
              <a:latin typeface="DaxlineCyrSC-Regular (Основной текст)"/>
              <a:sym typeface="Wingdings" pitchFamily="2" charset="2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200" dirty="0" smtClean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Процент </a:t>
            </a:r>
            <a:r>
              <a:rPr kumimoji="0" lang="ru-RU" altLang="ru-RU" sz="2200" dirty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незашедших посетителей </a:t>
            </a:r>
            <a:r>
              <a:rPr kumimoji="0" lang="ru-RU" altLang="ru-RU" sz="2200" dirty="0" smtClean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–</a:t>
            </a:r>
            <a:r>
              <a:rPr kumimoji="0" lang="en-US" altLang="ru-RU" sz="2200" dirty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 </a:t>
            </a:r>
            <a:r>
              <a:rPr kumimoji="0" lang="en-US" altLang="ru-RU" sz="2200" dirty="0" smtClean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&lt;0,1</a:t>
            </a:r>
            <a:r>
              <a:rPr kumimoji="0" lang="ru-RU" altLang="ru-RU" sz="2200" dirty="0" smtClean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%;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200" dirty="0" smtClean="0">
                <a:solidFill>
                  <a:srgbClr val="404040"/>
                </a:solidFill>
                <a:latin typeface="DaxlineCyrSC-Regular (Основной текст)"/>
                <a:sym typeface="Wingdings" pitchFamily="2" charset="2"/>
              </a:rPr>
              <a:t>Низкий рейтинг развития веб-сайта.</a:t>
            </a:r>
            <a:endParaRPr kumimoji="0" lang="en-US" altLang="ru-RU" sz="2200" dirty="0" smtClean="0">
              <a:solidFill>
                <a:srgbClr val="404040"/>
              </a:solidFill>
              <a:latin typeface="DaxlineCyrSC-Regular (Основной текст)"/>
              <a:sym typeface="Wingdings" pitchFamily="2" charset="2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557418" y="234000"/>
            <a:ext cx="6795000" cy="46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altLang="ru-RU" sz="2500" b="1" dirty="0" smtClean="0">
                <a:ln w="1905"/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АНАЛИЗ СТАРТОВОЙ СИТУАЦИИ. МАРКЕТИНГ И СБЫТ</a:t>
            </a:r>
            <a:endParaRPr lang="pt-PT" altLang="ru-RU" sz="2500" b="1" dirty="0" smtClean="0">
              <a:ln w="1905"/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38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6714000"/>
            <a:ext cx="9906000" cy="144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1557418" y="234000"/>
            <a:ext cx="6795000" cy="46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altLang="ru-RU" sz="2500" b="1" dirty="0" smtClean="0">
                <a:ln w="1905"/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АНАЛИЗ СТАРТОВОЙ СИТУАЦИИ. ОПЕРАЦИОННАЯ ДЕЯТЕЛЬНОСТЬ</a:t>
            </a:r>
            <a:endParaRPr lang="pt-PT" altLang="ru-RU" sz="2500" b="1" dirty="0" smtClean="0">
              <a:ln w="1905"/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sp>
        <p:nvSpPr>
          <p:cNvPr id="6" name="TextBox 9"/>
          <p:cNvSpPr txBox="1">
            <a:spLocks noChangeArrowheads="1"/>
          </p:cNvSpPr>
          <p:nvPr/>
        </p:nvSpPr>
        <p:spPr bwMode="auto">
          <a:xfrm>
            <a:off x="732000" y="1539000"/>
            <a:ext cx="8856662" cy="4573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800" dirty="0" smtClean="0">
                <a:solidFill>
                  <a:srgbClr val="404040"/>
                </a:solidFill>
                <a:latin typeface="DaxlineCyrSC-Regular (Основной текст)"/>
              </a:rPr>
              <a:t>Загрузка сборщиков – 90% (6,3 дней в неделю);</a:t>
            </a:r>
          </a:p>
          <a:p>
            <a:pPr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800" dirty="0" smtClean="0">
                <a:solidFill>
                  <a:srgbClr val="404040"/>
                </a:solidFill>
                <a:latin typeface="DaxlineCyrSC-Regular (Основной текст)"/>
              </a:rPr>
              <a:t>Загрузка механиков – 85% (6 дней в неделю);</a:t>
            </a:r>
          </a:p>
          <a:p>
            <a:pPr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800" dirty="0" smtClean="0">
                <a:solidFill>
                  <a:srgbClr val="404040"/>
                </a:solidFill>
                <a:latin typeface="DaxlineCyrSC-Regular (Основной текст)"/>
              </a:rPr>
              <a:t>2 смены работы;</a:t>
            </a:r>
          </a:p>
          <a:p>
            <a:pPr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800" dirty="0" smtClean="0">
                <a:solidFill>
                  <a:srgbClr val="404040"/>
                </a:solidFill>
                <a:latin typeface="DaxlineCyrSC-Regular (Основной текст)"/>
              </a:rPr>
              <a:t>Качество продукции на очень низком уровне;</a:t>
            </a:r>
          </a:p>
          <a:p>
            <a:pPr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800" dirty="0" smtClean="0">
                <a:solidFill>
                  <a:srgbClr val="404040"/>
                </a:solidFill>
                <a:latin typeface="DaxlineCyrSC-Regular (Основной текст)"/>
              </a:rPr>
              <a:t>Высокая эффективность станков;</a:t>
            </a:r>
          </a:p>
          <a:p>
            <a:pPr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800" dirty="0" smtClean="0">
                <a:solidFill>
                  <a:srgbClr val="404040"/>
                </a:solidFill>
                <a:latin typeface="DaxlineCyrSC-Regular (Основной текст)"/>
              </a:rPr>
              <a:t>Остатки сырья - 1468 ед.;</a:t>
            </a:r>
          </a:p>
          <a:p>
            <a:pPr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800" dirty="0" smtClean="0">
                <a:solidFill>
                  <a:srgbClr val="404040"/>
                </a:solidFill>
                <a:latin typeface="DaxlineCyrSC-Regular (Основной текст)"/>
              </a:rPr>
              <a:t>Не закупалось сырье по фьючерсам;</a:t>
            </a:r>
          </a:p>
          <a:p>
            <a:pPr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800" dirty="0" smtClean="0">
                <a:solidFill>
                  <a:srgbClr val="404040"/>
                </a:solidFill>
                <a:latin typeface="DaxlineCyrSC-Regular (Основной текст)"/>
              </a:rPr>
              <a:t>Площадь доступная для построек – 500 м2.</a:t>
            </a:r>
            <a:endParaRPr kumimoji="0" lang="ru-RU" altLang="ru-RU" sz="2800" dirty="0">
              <a:solidFill>
                <a:srgbClr val="17375E"/>
              </a:solidFill>
              <a:latin typeface="DaxlineCyrSC-Regular (Основной текст)"/>
            </a:endParaRPr>
          </a:p>
        </p:txBody>
      </p:sp>
    </p:spTree>
    <p:extLst>
      <p:ext uri="{BB962C8B-B14F-4D97-AF65-F5344CB8AC3E}">
        <p14:creationId xmlns:p14="http://schemas.microsoft.com/office/powerpoint/2010/main" val="52138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6714000"/>
            <a:ext cx="9906000" cy="144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9"/>
          <p:cNvSpPr txBox="1">
            <a:spLocks noChangeArrowheads="1"/>
          </p:cNvSpPr>
          <p:nvPr/>
        </p:nvSpPr>
        <p:spPr bwMode="auto">
          <a:xfrm>
            <a:off x="678000" y="1646791"/>
            <a:ext cx="8805238" cy="3453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800" dirty="0">
                <a:latin typeface="DaxlineCyrSC-Regular (Основной текст)"/>
              </a:rPr>
              <a:t> </a:t>
            </a:r>
            <a:r>
              <a:rPr kumimoji="0" lang="ru-RU" altLang="ru-RU" sz="2800" dirty="0" smtClean="0">
                <a:latin typeface="DaxlineCyrSC-Regular (Основной текст)"/>
              </a:rPr>
              <a:t>Постепенный рост выручки;</a:t>
            </a:r>
            <a:endParaRPr kumimoji="0" lang="ru-RU" altLang="ru-RU" sz="2800" dirty="0">
              <a:latin typeface="DaxlineCyrSC-Regular (Основной текст)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800" dirty="0">
                <a:latin typeface="DaxlineCyrSC-Regular (Основной текст)"/>
              </a:rPr>
              <a:t> Рост чистых активов;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800" dirty="0">
                <a:latin typeface="DaxlineCyrSC-Regular (Основной текст)"/>
              </a:rPr>
              <a:t> Положительная </a:t>
            </a:r>
            <a:r>
              <a:rPr kumimoji="0" lang="ru-RU" altLang="ru-RU" sz="2800" dirty="0" smtClean="0">
                <a:latin typeface="DaxlineCyrSC-Regular (Основной текст)"/>
              </a:rPr>
              <a:t>прибыль в последних кварталах;</a:t>
            </a:r>
            <a:endParaRPr kumimoji="0" lang="ru-RU" altLang="ru-RU" sz="2800" dirty="0">
              <a:latin typeface="DaxlineCyrSC-Regular (Основной текст)"/>
            </a:endParaRPr>
          </a:p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800" dirty="0">
                <a:latin typeface="DaxlineCyrSC-Regular (Основной текст)"/>
              </a:rPr>
              <a:t> Рост инвестиционной привлекательности;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800" dirty="0">
                <a:latin typeface="DaxlineCyrSC-Regular (Основной текст)"/>
              </a:rPr>
              <a:t> </a:t>
            </a:r>
            <a:r>
              <a:rPr kumimoji="0" lang="ru-RU" altLang="ru-RU" sz="2800" dirty="0" smtClean="0">
                <a:latin typeface="DaxlineCyrSC-Regular (Основной текст)"/>
              </a:rPr>
              <a:t>Положительный </a:t>
            </a:r>
            <a:r>
              <a:rPr kumimoji="0" lang="ru-RU" altLang="ru-RU" sz="2800" dirty="0">
                <a:latin typeface="DaxlineCyrSC-Regular (Основной текст)"/>
              </a:rPr>
              <a:t>денежный поток;</a:t>
            </a:r>
          </a:p>
          <a:p>
            <a:pPr algn="just">
              <a:lnSpc>
                <a:spcPct val="130000"/>
              </a:lnSpc>
              <a:spcBef>
                <a:spcPct val="0"/>
              </a:spcBef>
              <a:buClr>
                <a:srgbClr val="921A1D"/>
              </a:buClr>
              <a:buFontTx/>
              <a:buAutoNum type="arabicPeriod"/>
            </a:pPr>
            <a:r>
              <a:rPr kumimoji="0" lang="ru-RU" altLang="ru-RU" sz="2800" dirty="0">
                <a:latin typeface="DaxlineCyrSC-Regular (Основной текст)"/>
              </a:rPr>
              <a:t> Наличные денежные средства - </a:t>
            </a:r>
            <a:r>
              <a:rPr kumimoji="0" lang="ru-RU" altLang="ru-RU" sz="2800" dirty="0" smtClean="0">
                <a:latin typeface="DaxlineCyrSC-Regular (Основной текст)"/>
              </a:rPr>
              <a:t>1052013 </a:t>
            </a:r>
            <a:r>
              <a:rPr kumimoji="0" lang="ru-RU" altLang="ru-RU" sz="2800" dirty="0">
                <a:latin typeface="DaxlineCyrSC-Regular (Основной текст)"/>
              </a:rPr>
              <a:t>руб.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555500" y="166073"/>
            <a:ext cx="6795000" cy="46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altLang="ru-RU" sz="2500" b="1" dirty="0" smtClean="0">
                <a:ln w="1905"/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АНАЛИЗ СТАРТОВОЙ СИТУАЦИИ. ФИНАНСЫ</a:t>
            </a:r>
            <a:endParaRPr lang="pt-PT" altLang="ru-RU" sz="2500" b="1" dirty="0" smtClean="0">
              <a:ln w="1905"/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38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6714000"/>
            <a:ext cx="9906000" cy="144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1556051" y="378655"/>
            <a:ext cx="6795000" cy="46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altLang="ru-RU" sz="2500" b="1" dirty="0" smtClean="0">
                <a:ln w="1905"/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УДОВЛЕТВОРЕННОСТЬ СПРОСА</a:t>
            </a:r>
            <a:endParaRPr lang="pt-PT" altLang="ru-RU" sz="2500" b="1" dirty="0" smtClean="0">
              <a:ln w="1905"/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423603973"/>
              </p:ext>
            </p:extLst>
          </p:nvPr>
        </p:nvGraphicFramePr>
        <p:xfrm>
          <a:off x="756598" y="1494000"/>
          <a:ext cx="8561401" cy="499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138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6714000"/>
            <a:ext cx="9906000" cy="144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Subtitle 2"/>
          <p:cNvSpPr txBox="1">
            <a:spLocks/>
          </p:cNvSpPr>
          <p:nvPr/>
        </p:nvSpPr>
        <p:spPr bwMode="auto">
          <a:xfrm>
            <a:off x="1555500" y="378655"/>
            <a:ext cx="6795000" cy="46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altLang="ru-RU" sz="2500" b="1" dirty="0" smtClean="0">
                <a:ln w="1905"/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ЗАГРУЗКА СТАНКОВ И СБОРЩИКОВ</a:t>
            </a:r>
            <a:endParaRPr lang="pt-PT" altLang="ru-RU" sz="2500" b="1" dirty="0" smtClean="0">
              <a:ln w="1905"/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373989674"/>
              </p:ext>
            </p:extLst>
          </p:nvPr>
        </p:nvGraphicFramePr>
        <p:xfrm>
          <a:off x="756598" y="1494000"/>
          <a:ext cx="8561401" cy="499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138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6714000"/>
            <a:ext cx="9906000" cy="144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1556050" y="378655"/>
            <a:ext cx="7041950" cy="46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altLang="ru-RU" sz="2500" b="1" dirty="0" smtClean="0">
                <a:ln w="1905"/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ДИНАМИКА ВЫРУЧКИ И ЧИСТОЙ ПРИБЫЛИ</a:t>
            </a:r>
            <a:endParaRPr lang="pt-PT" altLang="ru-RU" sz="2500" b="1" dirty="0" smtClean="0">
              <a:ln w="1905"/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339381273"/>
              </p:ext>
            </p:extLst>
          </p:nvPr>
        </p:nvGraphicFramePr>
        <p:xfrm>
          <a:off x="756598" y="1494000"/>
          <a:ext cx="8561401" cy="499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138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6714000"/>
            <a:ext cx="9906000" cy="144000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1560530" y="189000"/>
            <a:ext cx="7082470" cy="4693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altLang="ru-RU" sz="2500" b="1" dirty="0" smtClean="0">
                <a:ln w="1905"/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ＭＳ Ｐゴシック" pitchFamily="34" charset="-128"/>
                <a:cs typeface="Arial" panose="020B0604020202020204" pitchFamily="34" charset="0"/>
              </a:rPr>
              <a:t>ДИНАМИКА ПОКАЗАТЕЛЯ ИНВЕСТИЦИОННОЙ ПРИВЛЕКАТЕЛЬНОСТИ</a:t>
            </a:r>
            <a:endParaRPr lang="pt-PT" altLang="ru-RU" sz="2500" b="1" dirty="0" smtClean="0">
              <a:ln w="1905"/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ＭＳ Ｐゴシック" pitchFamily="34" charset="-128"/>
              <a:cs typeface="Arial" panose="020B0604020202020204" pitchFamily="34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434676384"/>
              </p:ext>
            </p:extLst>
          </p:nvPr>
        </p:nvGraphicFramePr>
        <p:xfrm>
          <a:off x="546787" y="1494000"/>
          <a:ext cx="8812426" cy="50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138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GMC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7E98"/>
      </a:accent1>
      <a:accent2>
        <a:srgbClr val="46812B"/>
      </a:accent2>
      <a:accent3>
        <a:srgbClr val="4CA4B7"/>
      </a:accent3>
      <a:accent4>
        <a:srgbClr val="8EC644"/>
      </a:accent4>
      <a:accent5>
        <a:srgbClr val="4BACC6"/>
      </a:accent5>
      <a:accent6>
        <a:srgbClr val="A7C938"/>
      </a:accent6>
      <a:hlink>
        <a:srgbClr val="0000FF"/>
      </a:hlink>
      <a:folHlink>
        <a:srgbClr val="800080"/>
      </a:folHlink>
    </a:clrScheme>
    <a:fontScheme name="Другая 9">
      <a:majorFont>
        <a:latin typeface="DaxlineCyrSC-Bold"/>
        <a:ea typeface=""/>
        <a:cs typeface=""/>
      </a:majorFont>
      <a:minorFont>
        <a:latin typeface="DaxlineCyrSC-Regular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8653</TotalTime>
  <Words>273</Words>
  <Application>Microsoft Office PowerPoint</Application>
  <PresentationFormat>Лист A4 (210x297 мм)</PresentationFormat>
  <Paragraphs>53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</dc:creator>
  <cp:lastModifiedBy>Алена</cp:lastModifiedBy>
  <cp:revision>369</cp:revision>
  <dcterms:created xsi:type="dcterms:W3CDTF">2013-12-06T15:23:10Z</dcterms:created>
  <dcterms:modified xsi:type="dcterms:W3CDTF">2016-12-02T10:36:03Z</dcterms:modified>
</cp:coreProperties>
</file>